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6"/>
  </p:notesMasterIdLst>
  <p:handoutMasterIdLst>
    <p:handoutMasterId r:id="rId17"/>
  </p:handout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 autoAdjust="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D938DA-0396-4E61-89BF-120A53DD7BF6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9489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3. Len </a:t>
            </a:r>
            <a:r>
              <a:rPr lang="ko-KR" altLang="en-US" dirty="0"/>
              <a:t>함수를 사용하여 </a:t>
            </a:r>
            <a:r>
              <a:rPr lang="ko-KR" altLang="en-US" dirty="0" err="1"/>
              <a:t>크롤링</a:t>
            </a:r>
            <a:r>
              <a:rPr lang="ko-KR" altLang="en-US" dirty="0"/>
              <a:t> 된 데이터의 개수를 확인해 봤는데 </a:t>
            </a:r>
            <a:r>
              <a:rPr lang="en-US" altLang="ko-KR" dirty="0"/>
              <a:t>76</a:t>
            </a:r>
            <a:r>
              <a:rPr lang="ko-KR" altLang="en-US" dirty="0"/>
              <a:t>개로 확인 됨</a:t>
            </a:r>
            <a:endParaRPr lang="en-US" altLang="ko-KR" dirty="0"/>
          </a:p>
          <a:p>
            <a:r>
              <a:rPr lang="en-US" altLang="ko-KR" dirty="0"/>
              <a:t>	-</a:t>
            </a:r>
            <a:r>
              <a:rPr lang="en-US" altLang="ko-KR" baseline="0" dirty="0"/>
              <a:t> </a:t>
            </a:r>
            <a:r>
              <a:rPr lang="ko-KR" altLang="en-US" baseline="0" dirty="0"/>
              <a:t>얼핏 보기에도 천개는 넘는 양이 </a:t>
            </a:r>
            <a:r>
              <a:rPr lang="ko-KR" altLang="en-US" baseline="0" dirty="0" err="1"/>
              <a:t>었음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11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3-1 HMM</a:t>
            </a:r>
            <a:r>
              <a:rPr lang="ko-KR" altLang="en-US" dirty="0"/>
              <a:t>을 목록에서 찾아보니 목록의 초반에 있는 데이터 였음</a:t>
            </a:r>
            <a:endParaRPr lang="en-US" altLang="ko-KR" dirty="0"/>
          </a:p>
          <a:p>
            <a:r>
              <a:rPr lang="en-US" altLang="ko-KR" dirty="0"/>
              <a:t>	- </a:t>
            </a:r>
            <a:r>
              <a:rPr lang="ko-KR" altLang="en-US" dirty="0"/>
              <a:t>문제점을 생각해보니 스크롤을 하면 다 나오지 않을까 생각함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174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스크롤 기능을 추가 함</a:t>
            </a:r>
            <a:endParaRPr lang="en-US" altLang="ko-KR" dirty="0"/>
          </a:p>
          <a:p>
            <a:r>
              <a:rPr lang="en-US" altLang="ko-KR" dirty="0"/>
              <a:t>	- </a:t>
            </a:r>
            <a:r>
              <a:rPr lang="ko-KR" altLang="en-US" dirty="0"/>
              <a:t>그러나</a:t>
            </a:r>
            <a:r>
              <a:rPr lang="en-US" altLang="ko-KR" dirty="0"/>
              <a:t>, </a:t>
            </a:r>
            <a:r>
              <a:rPr lang="ko-KR" altLang="en-US" dirty="0"/>
              <a:t>역시 </a:t>
            </a:r>
            <a:r>
              <a:rPr lang="ko-KR" altLang="en-US" dirty="0" err="1"/>
              <a:t>크롤링</a:t>
            </a:r>
            <a:r>
              <a:rPr lang="ko-KR" altLang="en-US" dirty="0"/>
              <a:t> 데이터는 </a:t>
            </a:r>
            <a:r>
              <a:rPr lang="en-US" altLang="ko-KR" dirty="0"/>
              <a:t>76</a:t>
            </a:r>
            <a:r>
              <a:rPr lang="ko-KR" altLang="en-US" dirty="0"/>
              <a:t>개 였음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3159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문제점을 생각하다 보니 앞의 스크롤 코드는 전체 페이지의 스크롤을 내리는 것이 </a:t>
            </a:r>
            <a:r>
              <a:rPr lang="ko-KR" altLang="en-US" dirty="0" err="1"/>
              <a:t>었음</a:t>
            </a:r>
            <a:endParaRPr lang="en-US" altLang="ko-KR" dirty="0"/>
          </a:p>
          <a:p>
            <a:r>
              <a:rPr lang="en-US" altLang="ko-KR" dirty="0"/>
              <a:t>	-</a:t>
            </a:r>
            <a:r>
              <a:rPr lang="en-US" altLang="ko-KR" baseline="0" dirty="0"/>
              <a:t> </a:t>
            </a:r>
            <a:r>
              <a:rPr lang="ko-KR" altLang="en-US" baseline="0" dirty="0"/>
              <a:t>전체 페이지가 아닌 데이터가 보여지는 컨테이너를 스크롤 해야 </a:t>
            </a:r>
            <a:r>
              <a:rPr lang="ko-KR" altLang="en-US" baseline="0" dirty="0" err="1"/>
              <a:t>할것이다</a:t>
            </a:r>
            <a:r>
              <a:rPr lang="ko-KR" altLang="en-US" baseline="0" dirty="0"/>
              <a:t> 는 가설 설정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143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6. </a:t>
            </a:r>
            <a:r>
              <a:rPr lang="ko-KR" altLang="en-US" dirty="0"/>
              <a:t>검색을 통해 컨테이너를 스크롤 하는 코드 추가 함</a:t>
            </a:r>
            <a:endParaRPr lang="en-US" altLang="ko-KR" dirty="0"/>
          </a:p>
          <a:p>
            <a:r>
              <a:rPr lang="en-US" altLang="ko-KR" dirty="0"/>
              <a:t>	- </a:t>
            </a:r>
            <a:r>
              <a:rPr lang="ko-KR" altLang="en-US" dirty="0"/>
              <a:t>한번에 </a:t>
            </a:r>
            <a:r>
              <a:rPr lang="ko-KR" altLang="en-US" dirty="0" err="1"/>
              <a:t>크롤링</a:t>
            </a:r>
            <a:r>
              <a:rPr lang="ko-KR" altLang="en-US" dirty="0"/>
              <a:t> 되는 데이터는 </a:t>
            </a:r>
            <a:r>
              <a:rPr lang="en-US" altLang="ko-KR" dirty="0"/>
              <a:t>114</a:t>
            </a:r>
            <a:r>
              <a:rPr lang="ko-KR" altLang="en-US" dirty="0"/>
              <a:t>개 이며</a:t>
            </a:r>
            <a:r>
              <a:rPr lang="en-US" altLang="ko-KR" dirty="0"/>
              <a:t>, </a:t>
            </a:r>
            <a:r>
              <a:rPr lang="ko-KR" altLang="en-US" dirty="0"/>
              <a:t>현재 화면에 보이는 데이터의 </a:t>
            </a:r>
            <a:r>
              <a:rPr lang="en-US" altLang="ko-KR" dirty="0"/>
              <a:t>+/- 57</a:t>
            </a:r>
            <a:r>
              <a:rPr lang="ko-KR" altLang="en-US" dirty="0"/>
              <a:t>개 데이터가 </a:t>
            </a:r>
            <a:r>
              <a:rPr lang="ko-KR" altLang="en-US" dirty="0" err="1"/>
              <a:t>크롤링</a:t>
            </a:r>
            <a:r>
              <a:rPr lang="ko-KR" altLang="en-US" dirty="0"/>
              <a:t> 된다는 사실을 알게 됨</a:t>
            </a:r>
            <a:endParaRPr lang="en-US" altLang="ko-KR" dirty="0"/>
          </a:p>
          <a:p>
            <a:r>
              <a:rPr lang="en-US" altLang="ko-KR" dirty="0"/>
              <a:t>	- </a:t>
            </a:r>
            <a:r>
              <a:rPr lang="ko-KR" altLang="en-US" dirty="0"/>
              <a:t>처음에 </a:t>
            </a:r>
            <a:r>
              <a:rPr lang="en-US" altLang="ko-KR" dirty="0"/>
              <a:t>57</a:t>
            </a:r>
            <a:r>
              <a:rPr lang="ko-KR" altLang="en-US" dirty="0"/>
              <a:t>칸 만큼 스크롤 </a:t>
            </a:r>
            <a:r>
              <a:rPr lang="ko-KR" altLang="en-US" dirty="0" err="1"/>
              <a:t>한뒤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회부터 </a:t>
            </a:r>
            <a:r>
              <a:rPr lang="en-US" altLang="ko-KR" dirty="0"/>
              <a:t>114</a:t>
            </a:r>
            <a:r>
              <a:rPr lang="ko-KR" altLang="en-US" dirty="0"/>
              <a:t>칸 만큼 스크롤 되게 코딩 함</a:t>
            </a:r>
            <a:endParaRPr lang="en-US" altLang="ko-KR" dirty="0"/>
          </a:p>
          <a:p>
            <a:r>
              <a:rPr lang="en-US" altLang="ko-KR" dirty="0"/>
              <a:t>6-1 </a:t>
            </a:r>
            <a:r>
              <a:rPr lang="ko-KR" altLang="en-US" dirty="0" err="1"/>
              <a:t>한칸의</a:t>
            </a:r>
            <a:r>
              <a:rPr lang="ko-KR" altLang="en-US" dirty="0"/>
              <a:t> </a:t>
            </a:r>
            <a:r>
              <a:rPr lang="en-US" altLang="ko-KR" dirty="0"/>
              <a:t>height pixel</a:t>
            </a:r>
            <a:r>
              <a:rPr lang="en-US" altLang="ko-KR" baseline="0" dirty="0"/>
              <a:t> </a:t>
            </a:r>
            <a:r>
              <a:rPr lang="ko-KR" altLang="en-US" baseline="0" dirty="0"/>
              <a:t>값을 알아 내기 위해 임의의 </a:t>
            </a:r>
            <a:r>
              <a:rPr lang="en-US" altLang="ko-KR" baseline="0" dirty="0"/>
              <a:t>pixel </a:t>
            </a:r>
            <a:r>
              <a:rPr lang="ko-KR" altLang="en-US" baseline="0" dirty="0"/>
              <a:t>만큼 </a:t>
            </a:r>
            <a:r>
              <a:rPr lang="en-US" altLang="ko-KR" baseline="0" dirty="0"/>
              <a:t>10</a:t>
            </a:r>
            <a:r>
              <a:rPr lang="ko-KR" altLang="en-US" baseline="0" dirty="0"/>
              <a:t>번 스크롤 하며 결과를 확인 함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38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181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주식 시장에서 </a:t>
            </a:r>
            <a:r>
              <a:rPr lang="ko-KR" altLang="en-US" dirty="0" err="1"/>
              <a:t>부터</a:t>
            </a:r>
            <a:r>
              <a:rPr lang="ko-KR" altLang="en-US" dirty="0"/>
              <a:t> </a:t>
            </a:r>
            <a:r>
              <a:rPr lang="en-US" altLang="ko-KR" dirty="0"/>
              <a:t>ETF, ETN</a:t>
            </a:r>
            <a:r>
              <a:rPr lang="ko-KR" altLang="en-US" dirty="0"/>
              <a:t>으로 알려진 파생상품</a:t>
            </a:r>
            <a:r>
              <a:rPr lang="en-US" altLang="ko-KR" dirty="0"/>
              <a:t>, </a:t>
            </a:r>
            <a:r>
              <a:rPr lang="ko-KR" altLang="en-US" dirty="0"/>
              <a:t>국채  등과 금과 원유를 포함하여 비교적 최근 알려진 </a:t>
            </a:r>
            <a:r>
              <a:rPr lang="en-US" altLang="ko-KR" dirty="0"/>
              <a:t> </a:t>
            </a:r>
            <a:r>
              <a:rPr lang="ko-KR" altLang="en-US" dirty="0"/>
              <a:t>온실가스 배출권에 까지 국내에서 이뤄지는 거의 모든 거래를 관리 하는 기관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 중 주식 시세에 관해 먼저 접근함으로써 추후 이 사이트를 통해 얻을 수 있는 많은 자료에 대해 접근하기 용이해 진다는 의의가 있음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738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한국 거래소 내에 있는 많은 자료를 조회 하기 위한 별도의 시스템이 마련되어 있음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 시스템을 통해 </a:t>
            </a:r>
            <a:r>
              <a:rPr lang="ko-KR" altLang="en-US" dirty="0" err="1"/>
              <a:t>크롤링</a:t>
            </a:r>
            <a:r>
              <a:rPr lang="ko-KR" altLang="en-US" dirty="0"/>
              <a:t> 을 진행 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금번에는 주식 정보를 </a:t>
            </a:r>
            <a:r>
              <a:rPr lang="ko-KR" altLang="en-US" dirty="0" err="1"/>
              <a:t>크롤링</a:t>
            </a:r>
            <a:r>
              <a:rPr lang="ko-KR" altLang="en-US" dirty="0"/>
              <a:t> 했지만</a:t>
            </a:r>
            <a:r>
              <a:rPr lang="en-US" altLang="ko-KR" dirty="0"/>
              <a:t>, </a:t>
            </a:r>
            <a:r>
              <a:rPr lang="ko-KR" altLang="en-US" dirty="0"/>
              <a:t>성공한 코드를 활용해 다른 종목의 정보 또한 </a:t>
            </a:r>
            <a:r>
              <a:rPr lang="ko-KR" altLang="en-US" dirty="0" err="1"/>
              <a:t>크롤링</a:t>
            </a:r>
            <a:r>
              <a:rPr lang="ko-KR" altLang="en-US" dirty="0"/>
              <a:t> 가능 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938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왼쪽 메뉴 트리 중 주식의 전 종목 시세를 이용 하였으며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메뉴를 클릭 </a:t>
            </a:r>
            <a:r>
              <a:rPr lang="ko-KR" altLang="en-US" dirty="0" err="1"/>
              <a:t>했을때</a:t>
            </a:r>
            <a:r>
              <a:rPr lang="ko-KR" altLang="en-US" dirty="0"/>
              <a:t> </a:t>
            </a:r>
            <a:r>
              <a:rPr lang="en-US" altLang="ko-KR" dirty="0" err="1"/>
              <a:t>url</a:t>
            </a:r>
            <a:r>
              <a:rPr lang="en-US" altLang="ko-KR" dirty="0"/>
              <a:t> </a:t>
            </a:r>
            <a:r>
              <a:rPr lang="ko-KR" altLang="en-US" dirty="0"/>
              <a:t>이 크롬 창에 별도로 표시 되어 </a:t>
            </a:r>
            <a:r>
              <a:rPr lang="ko-KR" altLang="en-US" dirty="0" err="1"/>
              <a:t>크롤링에</a:t>
            </a:r>
            <a:r>
              <a:rPr lang="ko-KR" altLang="en-US" dirty="0"/>
              <a:t> </a:t>
            </a:r>
            <a:r>
              <a:rPr lang="en-US" altLang="ko-KR" dirty="0" err="1"/>
              <a:t>url</a:t>
            </a:r>
            <a:r>
              <a:rPr lang="ko-KR" altLang="en-US" dirty="0"/>
              <a:t>로 활용 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조회 일자에 원하는 날짜를 입력하여 조회되도록 한 후 데이터 내용을 </a:t>
            </a:r>
            <a:r>
              <a:rPr lang="ko-KR" altLang="en-US" dirty="0" err="1"/>
              <a:t>크롤링</a:t>
            </a:r>
            <a:r>
              <a:rPr lang="ko-KR" altLang="en-US" dirty="0"/>
              <a:t> 진행 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 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335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파이썬을</a:t>
            </a:r>
            <a:r>
              <a:rPr lang="ko-KR" altLang="en-US" dirty="0"/>
              <a:t> 실행 시킨 모습이며</a:t>
            </a:r>
            <a:r>
              <a:rPr lang="en-US" altLang="ko-KR" dirty="0"/>
              <a:t>, </a:t>
            </a:r>
            <a:r>
              <a:rPr lang="ko-KR" altLang="en-US" dirty="0"/>
              <a:t>원하는 날짜를 먼저 물어봄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4416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크롤링을</a:t>
            </a:r>
            <a:r>
              <a:rPr lang="ko-KR" altLang="en-US" dirty="0"/>
              <a:t> </a:t>
            </a:r>
            <a:r>
              <a:rPr lang="ko-KR" altLang="en-US" dirty="0" err="1"/>
              <a:t>실햄한</a:t>
            </a:r>
            <a:r>
              <a:rPr lang="ko-KR" altLang="en-US" dirty="0"/>
              <a:t> 뒤 출력된 </a:t>
            </a:r>
            <a:r>
              <a:rPr lang="en-US" altLang="ko-KR" dirty="0"/>
              <a:t>csv </a:t>
            </a:r>
            <a:r>
              <a:rPr lang="ko-KR" altLang="en-US" dirty="0"/>
              <a:t>파일</a:t>
            </a:r>
            <a:endParaRPr lang="en-US" altLang="ko-KR" dirty="0"/>
          </a:p>
          <a:p>
            <a:r>
              <a:rPr lang="ko-KR" altLang="en-US" dirty="0"/>
              <a:t>먼저 하루치의 데이터를 </a:t>
            </a:r>
            <a:r>
              <a:rPr lang="ko-KR" altLang="en-US" dirty="0" err="1"/>
              <a:t>크롤링</a:t>
            </a:r>
            <a:r>
              <a:rPr lang="ko-KR" altLang="en-US" dirty="0"/>
              <a:t> 했으며</a:t>
            </a:r>
            <a:r>
              <a:rPr lang="en-US" altLang="ko-KR" dirty="0"/>
              <a:t>, </a:t>
            </a:r>
            <a:r>
              <a:rPr lang="ko-KR" altLang="en-US" dirty="0"/>
              <a:t>전종목에 대한 데이터를 확인 가능 함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1450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코딩을 진행 했던 과정</a:t>
            </a:r>
            <a:endParaRPr lang="en-US" altLang="ko-KR" dirty="0"/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baseline="0" dirty="0"/>
              <a:t>간단하게 </a:t>
            </a:r>
            <a:r>
              <a:rPr lang="en-US" altLang="ko-KR" baseline="0" dirty="0"/>
              <a:t>requests </a:t>
            </a:r>
            <a:r>
              <a:rPr lang="ko-KR" altLang="en-US" baseline="0" dirty="0"/>
              <a:t>로 진행 했으나</a:t>
            </a:r>
            <a:r>
              <a:rPr lang="en-US" altLang="ko-KR" baseline="0" dirty="0"/>
              <a:t>, </a:t>
            </a:r>
            <a:r>
              <a:rPr lang="ko-KR" altLang="en-US" baseline="0" dirty="0"/>
              <a:t>역시 실패 함</a:t>
            </a:r>
            <a:r>
              <a:rPr lang="en-US" altLang="ko-KR" baseline="0" dirty="0"/>
              <a:t>. </a:t>
            </a:r>
          </a:p>
          <a:p>
            <a:pPr marL="0" indent="0">
              <a:buNone/>
            </a:pPr>
            <a:r>
              <a:rPr lang="en-US" altLang="ko-KR" baseline="0" dirty="0"/>
              <a:t>	- </a:t>
            </a:r>
            <a:r>
              <a:rPr lang="ko-KR" altLang="en-US" baseline="0" dirty="0"/>
              <a:t>다음페이지에 있는 정상실행 결과와 비교하면 </a:t>
            </a:r>
            <a:r>
              <a:rPr lang="en-US" altLang="ko-KR" baseline="0" dirty="0"/>
              <a:t>//=== 4 </a:t>
            </a:r>
            <a:r>
              <a:rPr lang="ko-KR" altLang="en-US" baseline="0" dirty="0"/>
              <a:t>이하 초기화 나온 뒤 </a:t>
            </a:r>
            <a:r>
              <a:rPr lang="en-US" altLang="ko-KR" baseline="0" dirty="0"/>
              <a:t>‘CI-MDI-WRAP’ section class </a:t>
            </a:r>
            <a:r>
              <a:rPr lang="ko-KR" altLang="en-US" baseline="0" dirty="0"/>
              <a:t>가 나와야 하는데 보이지 않음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970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2.</a:t>
            </a:r>
            <a:r>
              <a:rPr lang="en-US" altLang="ko-KR" baseline="0" dirty="0"/>
              <a:t> </a:t>
            </a:r>
            <a:r>
              <a:rPr lang="ko-KR" altLang="en-US" baseline="0" dirty="0"/>
              <a:t>그래서 </a:t>
            </a:r>
            <a:r>
              <a:rPr lang="en-US" altLang="ko-KR" baseline="0" dirty="0"/>
              <a:t>requests </a:t>
            </a:r>
            <a:r>
              <a:rPr lang="ko-KR" altLang="en-US" baseline="0" dirty="0"/>
              <a:t>대신에 </a:t>
            </a:r>
            <a:r>
              <a:rPr lang="en-US" altLang="ko-KR" baseline="0" dirty="0"/>
              <a:t>selenium </a:t>
            </a:r>
            <a:r>
              <a:rPr lang="ko-KR" altLang="en-US" baseline="0" dirty="0"/>
              <a:t>을 사용 하여 </a:t>
            </a:r>
            <a:r>
              <a:rPr lang="ko-KR" altLang="en-US" baseline="0" dirty="0" err="1"/>
              <a:t>크롤링</a:t>
            </a:r>
            <a:r>
              <a:rPr lang="ko-KR" altLang="en-US" baseline="0" dirty="0"/>
              <a:t> 진행 함</a:t>
            </a:r>
            <a:endParaRPr lang="en-US" altLang="ko-KR" baseline="0" dirty="0"/>
          </a:p>
          <a:p>
            <a:r>
              <a:rPr lang="en-US" altLang="ko-KR" baseline="0" dirty="0"/>
              <a:t>	- </a:t>
            </a:r>
            <a:r>
              <a:rPr lang="ko-KR" altLang="en-US" baseline="0" dirty="0"/>
              <a:t>그러나 역시 문제가 있었음</a:t>
            </a:r>
            <a:endParaRPr lang="en-US" altLang="ko-KR" baseline="0" dirty="0"/>
          </a:p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C74CE10-6809-4130-9779-BE960939651E}" type="datetime1">
              <a:rPr lang="ko-KR" altLang="en-US" smtClean="0"/>
              <a:t>2021-08-11</a:t>
            </a:fld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55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3109F14-E776-46A0-B2C2-315522427AB4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FE9FF334-B24E-4384-8B57-79DDB3DF84D3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789109B3-1805-417E-8231-1242DA8104B9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9" name="직선 연결선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7510B9F6-866A-483C-8615-169E5CF27273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85468BB0-44F1-4D1F-AC45-CB226B0E2F66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9" name="바닥글 개체 틀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BDB3A1FA-D718-45B7-80B3-BEF381F3548E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BF7F4B7E-283A-49B6-A8FE-0DB2A9FA74AB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0217DB4B-3A50-4455-B2E8-E700516BF366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fld id="{30F3E38E-E967-45FA-AE92-034CE4A74EA9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>
                <a:latin typeface="+mj-ea"/>
                <a:ea typeface="+mj-ea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5AD4E46A-4D08-462A-B135-DFCEE5BFB50C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6FC19D4-12E6-429F-885C-246604F6D000}" type="datetime1">
              <a:rPr lang="ko-KR" altLang="en-US" smtClean="0"/>
              <a:t>2021-08-11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직선 연결선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38404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56692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74980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93268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rx.co.kr/main/main.js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건물, 앉아 있음, 벤치, 옆면 그림&#10;&#10;자동 생성되는 설명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26" r="1" b="43627"/>
          <a:stretch/>
        </p:blipFill>
        <p:spPr>
          <a:xfrm>
            <a:off x="15" y="10"/>
            <a:ext cx="12191985" cy="4578340"/>
          </a:xfrm>
          <a:prstGeom prst="rect">
            <a:avLst/>
          </a:prstGeom>
          <a:noFill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rtlCol="0" anchor="b">
            <a:normAutofit/>
          </a:bodyPr>
          <a:lstStyle/>
          <a:p>
            <a:pPr rtl="0"/>
            <a:r>
              <a:rPr lang="ko-KR" altLang="en-US" dirty="0"/>
              <a:t>한국 거래소</a:t>
            </a:r>
            <a:r>
              <a:rPr lang="en-US" altLang="ko-KR" dirty="0"/>
              <a:t> </a:t>
            </a:r>
            <a:r>
              <a:rPr lang="ko-KR" altLang="en-US" dirty="0"/>
              <a:t>내 주식 시세 </a:t>
            </a:r>
            <a:r>
              <a:rPr lang="ko-KR" altLang="en-US" dirty="0" err="1"/>
              <a:t>크롤링</a:t>
            </a:r>
            <a:endParaRPr lang="ko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n-US" altLang="ko" dirty="0"/>
              <a:t>A_3 </a:t>
            </a:r>
            <a:r>
              <a:rPr lang="ko-KR" altLang="en-US" dirty="0"/>
              <a:t>조</a:t>
            </a:r>
            <a:endParaRPr lang="en-US" altLang="ko-KR" dirty="0"/>
          </a:p>
          <a:p>
            <a:pPr rtl="0"/>
            <a:r>
              <a:rPr lang="ko-KR" altLang="en-US" dirty="0"/>
              <a:t>서민석</a:t>
            </a:r>
            <a:r>
              <a:rPr lang="en-US" altLang="ko-KR" dirty="0"/>
              <a:t>, </a:t>
            </a:r>
            <a:r>
              <a:rPr lang="ko-KR" altLang="en-US" dirty="0" err="1"/>
              <a:t>김영운</a:t>
            </a:r>
            <a:r>
              <a:rPr lang="en-US" altLang="ko-KR" dirty="0"/>
              <a:t>, </a:t>
            </a:r>
            <a:r>
              <a:rPr lang="ko-KR" altLang="en-US" dirty="0"/>
              <a:t>최종태</a:t>
            </a:r>
            <a:endParaRPr lang="ko" dirty="0"/>
          </a:p>
        </p:txBody>
      </p:sp>
      <p:sp>
        <p:nvSpPr>
          <p:cNvPr id="31" name="Date Placeholder 4">
            <a:extLst>
              <a:ext uri="{FF2B5EF4-FFF2-40B4-BE49-F238E27FC236}">
                <a16:creationId xmlns:a16="http://schemas.microsoft.com/office/drawing/2014/main" id="{AA7CBA9D-35BD-4765-936D-9AEDE0C34B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5AD4E46A-4D08-462A-B135-DFCEE5BFB50C}" type="datetime1">
              <a:rPr lang="ko-KR" altLang="en-US" smtClean="0"/>
              <a:pPr>
                <a:spcAft>
                  <a:spcPts val="600"/>
                </a:spcAft>
              </a:pPr>
              <a:t>2021-08-11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B51D0-4264-4787-B078-63EBCADBD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5D97E9-D816-411C-B667-9A6345696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9053BB-6E76-4A55-8C42-97911D1B6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7AD9486-27B8-42E1-891A-448333D644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88" t="7308" r="21094" b="46538"/>
          <a:stretch/>
        </p:blipFill>
        <p:spPr>
          <a:xfrm>
            <a:off x="1645092" y="2117726"/>
            <a:ext cx="8908608" cy="376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155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63378A-DF6D-4E42-9FFB-4ADA562CE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1CA513-A684-40F9-93BC-9B751903B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6DEA3F-DF66-4A0E-9AEC-3AAE8C5D2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D98B4F83-F3D5-44D8-9EB5-C91991500F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525" t="21389" r="9202" b="5994"/>
          <a:stretch/>
        </p:blipFill>
        <p:spPr>
          <a:xfrm>
            <a:off x="3333740" y="2117726"/>
            <a:ext cx="5528469" cy="425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001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DF3468-7055-43B4-98AF-7D3E2257A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EA7A92-2C41-485C-B639-D5D64FAB6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8CAF5D-C770-4D3D-AE0C-F5E44D03F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64B9773D-7834-4F02-A677-CB77511FD9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69" t="20433" r="28750" b="32981"/>
          <a:stretch/>
        </p:blipFill>
        <p:spPr>
          <a:xfrm>
            <a:off x="2505075" y="2108201"/>
            <a:ext cx="7195756" cy="376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160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9EB956-E572-4AC1-AB51-2EC41E205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471410-C775-4E63-A636-F5807C4F7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A99719-309D-43E8-BA7B-E4D6FE62C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DAF508C-43B6-4376-A219-FADDBBCF7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610" y="2108201"/>
            <a:ext cx="5454779" cy="419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922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548BA-9145-402E-AEEC-25C32D8F2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368459-A26B-4A15-8328-1206CAA74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17E8C1-28C2-4155-B197-4D929169E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1D82508-710D-44F1-A072-BC633034B1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50" t="33846" r="21873" b="36443"/>
          <a:stretch/>
        </p:blipFill>
        <p:spPr>
          <a:xfrm>
            <a:off x="2610922" y="2110982"/>
            <a:ext cx="6970155" cy="2262708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DA531ABB-88EE-489F-96DE-837C76066E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643" t="51088" r="32391" b="31373"/>
          <a:stretch/>
        </p:blipFill>
        <p:spPr>
          <a:xfrm>
            <a:off x="2610922" y="4373690"/>
            <a:ext cx="6970155" cy="169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379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96AE2C-79E6-41A9-ACD7-F32E9B53C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40772-7B34-4567-8552-C8CD90D00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프로젝트 명 </a:t>
            </a:r>
            <a:r>
              <a:rPr lang="en-US" altLang="ko-KR" dirty="0"/>
              <a:t>: </a:t>
            </a:r>
            <a:r>
              <a:rPr lang="ko-KR" altLang="en-US" dirty="0"/>
              <a:t>한국 주식시장 의 역사 </a:t>
            </a:r>
          </a:p>
          <a:p>
            <a:r>
              <a:rPr lang="ko-KR" altLang="en-US" dirty="0"/>
              <a:t>프로젝트 목표 </a:t>
            </a:r>
            <a:r>
              <a:rPr lang="en-US" altLang="ko-KR" dirty="0"/>
              <a:t>: </a:t>
            </a:r>
            <a:r>
              <a:rPr lang="ko-KR" altLang="en-US" dirty="0"/>
              <a:t>한국의 날짜 별 주식시장 데이터 취득</a:t>
            </a:r>
          </a:p>
          <a:p>
            <a:r>
              <a:rPr lang="ko-KR" altLang="en-US" dirty="0"/>
              <a:t>프로젝트 의미 </a:t>
            </a:r>
            <a:r>
              <a:rPr lang="en-US" altLang="ko-KR" dirty="0"/>
              <a:t>: </a:t>
            </a:r>
            <a:r>
              <a:rPr lang="ko-KR" altLang="en-US" dirty="0"/>
              <a:t>금융 데이터 분석을 위한 기초 데이터 취득</a:t>
            </a:r>
          </a:p>
          <a:p>
            <a:r>
              <a:rPr lang="ko-KR" altLang="en-US" dirty="0" err="1"/>
              <a:t>크롤링</a:t>
            </a:r>
            <a:r>
              <a:rPr lang="ko-KR" altLang="en-US" dirty="0"/>
              <a:t> 데이터 출처 </a:t>
            </a:r>
            <a:r>
              <a:rPr lang="en-US" altLang="ko-KR" dirty="0"/>
              <a:t>: KRX</a:t>
            </a:r>
            <a:r>
              <a:rPr lang="ko-KR" altLang="en-US" dirty="0"/>
              <a:t>정보데이터시스템 </a:t>
            </a:r>
            <a:r>
              <a:rPr lang="en-US" altLang="ko-KR" dirty="0"/>
              <a:t>(http://data.krx.co.kr/contents/MDC/MDI/mdiLoader/index.</a:t>
            </a:r>
            <a:r>
              <a:rPr lang="ko-KR" altLang="en-US" dirty="0"/>
              <a:t>층</a:t>
            </a:r>
            <a:r>
              <a:rPr lang="en-US" altLang="ko-KR" dirty="0"/>
              <a:t>?menuId=MDC0201020101)</a:t>
            </a:r>
          </a:p>
          <a:p>
            <a:r>
              <a:rPr lang="ko-KR" altLang="en-US" dirty="0" err="1"/>
              <a:t>크롤링</a:t>
            </a:r>
            <a:r>
              <a:rPr lang="ko-KR" altLang="en-US" dirty="0"/>
              <a:t> 데이터 내용 </a:t>
            </a:r>
            <a:r>
              <a:rPr lang="en-US" altLang="ko-KR" dirty="0"/>
              <a:t>: KOSPI, KODEX, KONEX</a:t>
            </a:r>
            <a:r>
              <a:rPr lang="ko-KR" altLang="en-US" dirty="0"/>
              <a:t>의 날짜 별 시세</a:t>
            </a:r>
          </a:p>
          <a:p>
            <a:r>
              <a:rPr lang="ko-KR" altLang="en-US" dirty="0"/>
              <a:t>참여자 </a:t>
            </a:r>
            <a:r>
              <a:rPr lang="en-US" altLang="ko-KR" dirty="0"/>
              <a:t>: </a:t>
            </a:r>
            <a:r>
              <a:rPr lang="ko-KR" altLang="en-US" dirty="0"/>
              <a:t>서민석</a:t>
            </a:r>
            <a:r>
              <a:rPr lang="en-US" altLang="ko-KR" dirty="0"/>
              <a:t>, </a:t>
            </a:r>
            <a:r>
              <a:rPr lang="ko-KR" altLang="en-US" dirty="0" err="1"/>
              <a:t>김영운</a:t>
            </a:r>
            <a:r>
              <a:rPr lang="en-US" altLang="ko-KR" dirty="0"/>
              <a:t>, </a:t>
            </a:r>
            <a:r>
              <a:rPr lang="ko-KR" altLang="en-US" dirty="0"/>
              <a:t>최종태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1B5E41-9C29-4BD0-87D4-69A044A54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58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480F-48CC-478A-8D36-6A708C9EE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사이트 설명</a:t>
            </a:r>
          </a:p>
        </p:txBody>
      </p:sp>
      <p:pic>
        <p:nvPicPr>
          <p:cNvPr id="6" name="그림 5">
            <a:hlinkClick r:id="rId3"/>
            <a:extLst>
              <a:ext uri="{FF2B5EF4-FFF2-40B4-BE49-F238E27FC236}">
                <a16:creationId xmlns:a16="http://schemas.microsoft.com/office/drawing/2014/main" id="{2BB21EC5-5D1D-4318-8B38-12B3A1AD43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47440"/>
          <a:stretch/>
        </p:blipFill>
        <p:spPr>
          <a:xfrm>
            <a:off x="1425627" y="2444408"/>
            <a:ext cx="9377649" cy="3293919"/>
          </a:xfrm>
          <a:prstGeom prst="rect">
            <a:avLst/>
          </a:prstGeom>
          <a:noFill/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9ECA68-962C-46AA-8B6C-A667307001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928AFF6-6AB7-414D-9F63-AFAC896DC2A1}" type="datetime1">
              <a:rPr lang="ko-KR" altLang="en-US" smtClean="0"/>
              <a:pPr>
                <a:spcAft>
                  <a:spcPts val="600"/>
                </a:spcAft>
              </a:pPr>
              <a:t>2021-08-11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55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0B3820-1449-4D0F-954F-9B95F4DE0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사이트 설명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DFA04F-EEDE-4DD9-ACEB-866FB97DA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F1AAEAD-F621-40B4-B92F-E6D8C8C4A8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333" b="11667"/>
          <a:stretch/>
        </p:blipFill>
        <p:spPr>
          <a:xfrm>
            <a:off x="1064895" y="561975"/>
            <a:ext cx="1006248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954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37D187-5FF4-42FA-A93B-AEDC0AFA7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22E807-B173-4AA6-AE31-E6E2707A1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A7505-028A-45E0-BC70-1C2076734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  <p:pic>
        <p:nvPicPr>
          <p:cNvPr id="6" name="그림 5" descr="텍스트, 스크린샷, 실내이(가) 표시된 사진&#10;&#10;자동 생성된 설명">
            <a:extLst>
              <a:ext uri="{FF2B5EF4-FFF2-40B4-BE49-F238E27FC236}">
                <a16:creationId xmlns:a16="http://schemas.microsoft.com/office/drawing/2014/main" id="{63EACDA1-0B9F-413D-90DA-D15F8AEC7A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95" b="9445"/>
          <a:stretch/>
        </p:blipFill>
        <p:spPr>
          <a:xfrm>
            <a:off x="1064759" y="557264"/>
            <a:ext cx="10062482" cy="564832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2669C8D-6448-40A0-AA74-096CFDF4E0EE}"/>
              </a:ext>
            </a:extLst>
          </p:cNvPr>
          <p:cNvSpPr/>
          <p:nvPr/>
        </p:nvSpPr>
        <p:spPr>
          <a:xfrm>
            <a:off x="4632959" y="1933302"/>
            <a:ext cx="740229" cy="2264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062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77306C-CDEB-4298-9E33-B24B75CE2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Crawling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878FC6-36B3-413D-8C39-CE0A52D57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실행 후 원하는 날짜를 입력하여 </a:t>
            </a:r>
            <a:r>
              <a:rPr lang="en-US" altLang="ko-KR" dirty="0"/>
              <a:t>crawling</a:t>
            </a:r>
            <a:r>
              <a:rPr lang="ko-KR" altLang="en-US" dirty="0"/>
              <a:t> 진행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0E0329-8677-471D-A4E6-A6224BB02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620272F-771A-4B3F-AD7F-102FAB141A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88" t="6730" r="19688" b="71302"/>
          <a:stretch/>
        </p:blipFill>
        <p:spPr>
          <a:xfrm>
            <a:off x="1097279" y="2108201"/>
            <a:ext cx="10126279" cy="198754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2ABD0C2-265E-4243-B3E5-BC0DF5265D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333" b="60741"/>
          <a:stretch/>
        </p:blipFill>
        <p:spPr>
          <a:xfrm>
            <a:off x="1097279" y="4513950"/>
            <a:ext cx="10126279" cy="153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56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794D9-F2A4-4610-A092-D292C2EFD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Crawling</a:t>
            </a:r>
            <a:endParaRPr lang="ko-KR" altLang="en-US" dirty="0"/>
          </a:p>
        </p:txBody>
      </p:sp>
      <p:pic>
        <p:nvPicPr>
          <p:cNvPr id="6" name="내용 개체 틀 5" descr="테이블이(가) 표시된 사진&#10;&#10;자동 생성된 설명">
            <a:extLst>
              <a:ext uri="{FF2B5EF4-FFF2-40B4-BE49-F238E27FC236}">
                <a16:creationId xmlns:a16="http://schemas.microsoft.com/office/drawing/2014/main" id="{38ED6C76-12ED-4CEF-8F10-17E49C9102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21603" b="56015"/>
          <a:stretch/>
        </p:blipFill>
        <p:spPr>
          <a:xfrm>
            <a:off x="891438" y="2435225"/>
            <a:ext cx="10409124" cy="3187700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367A21-4A08-465A-B2D9-5E824496A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280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C5AA09-B789-419D-9E59-FD4AEE18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71EFC1-E036-4B00-A345-2DDC3F9F2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188EA3-721A-427D-9BE9-1E2697651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30E2AB00-4F27-43FE-8BA7-D3251B752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25" t="20289" r="27813" b="29952"/>
          <a:stretch/>
        </p:blipFill>
        <p:spPr>
          <a:xfrm>
            <a:off x="2406600" y="2116768"/>
            <a:ext cx="7378799" cy="385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612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F09616-0E54-4D70-8B94-BD0B87880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2349D7-1CE4-4799-9E21-45447E74F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14BB9F-5FD1-476C-98CD-9119842C8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8AFF6-6AB7-414D-9F63-AFAC896DC2A1}" type="datetime1">
              <a:rPr lang="ko-KR" altLang="en-US" smtClean="0"/>
              <a:t>2021-08-11</a:t>
            </a:fld>
            <a:endParaRPr lang="en-US"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95420F05-46A7-4B5C-B7A4-7FEDF2BCF8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25" t="20433" r="23516" b="17260"/>
          <a:stretch/>
        </p:blipFill>
        <p:spPr>
          <a:xfrm>
            <a:off x="2692717" y="2109839"/>
            <a:ext cx="6810375" cy="411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09629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90_TF56160789" id="{11A5DD40-D213-4239-B5A2-34C90E722621}" vid="{34CC6CB0-C27F-499C-B426-D32440FDD9F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{06DF48A7-89F1-45E1-828D-70AB7377E49D}tf56160789_win32</Template>
  <TotalTime>547</TotalTime>
  <Words>522</Words>
  <Application>Microsoft Office PowerPoint</Application>
  <PresentationFormat>와이드스크린</PresentationFormat>
  <Paragraphs>103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Malgun Gothic</vt:lpstr>
      <vt:lpstr>Malgun Gothic</vt:lpstr>
      <vt:lpstr>Calibri</vt:lpstr>
      <vt:lpstr>Franklin Gothic Book</vt:lpstr>
      <vt:lpstr>1_RetrospectVTI</vt:lpstr>
      <vt:lpstr>한국 거래소 내 주식 시세 크롤링</vt:lpstr>
      <vt:lpstr>개요</vt:lpstr>
      <vt:lpstr>사이트 설명</vt:lpstr>
      <vt:lpstr>사이트 설명</vt:lpstr>
      <vt:lpstr>PowerPoint 프레젠테이션</vt:lpstr>
      <vt:lpstr>Crawling</vt:lpstr>
      <vt:lpstr>Crawling</vt:lpstr>
      <vt:lpstr>과정</vt:lpstr>
      <vt:lpstr>과정</vt:lpstr>
      <vt:lpstr>과정</vt:lpstr>
      <vt:lpstr>과정</vt:lpstr>
      <vt:lpstr>과정</vt:lpstr>
      <vt:lpstr>과정</vt:lpstr>
      <vt:lpstr>과정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한국 거래소 내 주식 시세 크롤링</dc:title>
  <dc:creator>Choi Jong-tae</dc:creator>
  <cp:lastModifiedBy>Choi Jong-tae</cp:lastModifiedBy>
  <cp:revision>2</cp:revision>
  <dcterms:created xsi:type="dcterms:W3CDTF">2021-08-10T23:26:28Z</dcterms:created>
  <dcterms:modified xsi:type="dcterms:W3CDTF">2021-08-11T08:34:28Z</dcterms:modified>
</cp:coreProperties>
</file>

<file path=docProps/thumbnail.jpeg>
</file>